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Montserrat"/>
      <p:regular r:id="rId27"/>
      <p:bold r:id="rId28"/>
      <p:italic r:id="rId29"/>
      <p:boldItalic r:id="rId30"/>
    </p:embeddedFont>
    <p:embeddedFont>
      <p:font typeface="Montserrat Mediu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italic.fntdata"/><Relationship Id="rId10" Type="http://schemas.openxmlformats.org/officeDocument/2006/relationships/slide" Target="slides/slide6.xml"/><Relationship Id="rId32" Type="http://schemas.openxmlformats.org/officeDocument/2006/relationships/font" Target="fonts/MontserratMedium-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ontserratMedium-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1f9a2451e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1f9a245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7e748032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7e74803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7e748032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7e74803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8dc11e5d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8dc11e5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8dc11e5d9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8dc11e5d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850cc7c2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850cc7c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850cc7c29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850cc7c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850cc7c2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850cc7c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850cc7c29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850cc7c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8dc11e5d9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8dc11e5d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7eb9405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7eb9405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7e748032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7e74803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8e9cb1818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8e9cb181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7eb94053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7eb9405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7eb94053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7eb9405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850cc7c2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850cc7c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421f53a7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421f53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8abded24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8abded2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7e748032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7e74803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7e748032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7e74803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7e748032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7e74803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ontserrat Medium"/>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9096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711994"/>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2501106"/>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1594"/>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9096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2370137"/>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ontserrat Medium"/>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EA1"/>
              </a:buClr>
              <a:buSzPts val="2400"/>
              <a:buNone/>
              <a:defRPr sz="2400">
                <a:solidFill>
                  <a:srgbClr val="888EA1"/>
                </a:solidFill>
              </a:defRPr>
            </a:lvl1pPr>
            <a:lvl2pPr indent="-228600" lvl="1" marL="914400" algn="l">
              <a:lnSpc>
                <a:spcPct val="90000"/>
              </a:lnSpc>
              <a:spcBef>
                <a:spcPts val="500"/>
              </a:spcBef>
              <a:spcAft>
                <a:spcPts val="0"/>
              </a:spcAft>
              <a:buClr>
                <a:srgbClr val="888EA1"/>
              </a:buClr>
              <a:buSzPts val="2000"/>
              <a:buNone/>
              <a:defRPr sz="2000">
                <a:solidFill>
                  <a:srgbClr val="888EA1"/>
                </a:solidFill>
              </a:defRPr>
            </a:lvl2pPr>
            <a:lvl3pPr indent="-228600" lvl="2" marL="1371600" algn="l">
              <a:lnSpc>
                <a:spcPct val="90000"/>
              </a:lnSpc>
              <a:spcBef>
                <a:spcPts val="500"/>
              </a:spcBef>
              <a:spcAft>
                <a:spcPts val="0"/>
              </a:spcAft>
              <a:buClr>
                <a:srgbClr val="888EA1"/>
              </a:buClr>
              <a:buSzPts val="1800"/>
              <a:buNone/>
              <a:defRPr sz="1800">
                <a:solidFill>
                  <a:srgbClr val="888EA1"/>
                </a:solidFill>
              </a:defRPr>
            </a:lvl3pPr>
            <a:lvl4pPr indent="-228600" lvl="3" marL="1828800" algn="l">
              <a:lnSpc>
                <a:spcPct val="90000"/>
              </a:lnSpc>
              <a:spcBef>
                <a:spcPts val="500"/>
              </a:spcBef>
              <a:spcAft>
                <a:spcPts val="0"/>
              </a:spcAft>
              <a:buClr>
                <a:srgbClr val="888EA1"/>
              </a:buClr>
              <a:buSzPts val="1600"/>
              <a:buNone/>
              <a:defRPr sz="1600">
                <a:solidFill>
                  <a:srgbClr val="888EA1"/>
                </a:solidFill>
              </a:defRPr>
            </a:lvl4pPr>
            <a:lvl5pPr indent="-228600" lvl="4" marL="2286000" algn="l">
              <a:lnSpc>
                <a:spcPct val="90000"/>
              </a:lnSpc>
              <a:spcBef>
                <a:spcPts val="500"/>
              </a:spcBef>
              <a:spcAft>
                <a:spcPts val="0"/>
              </a:spcAft>
              <a:buClr>
                <a:srgbClr val="888EA1"/>
              </a:buClr>
              <a:buSzPts val="1600"/>
              <a:buNone/>
              <a:defRPr sz="1600">
                <a:solidFill>
                  <a:srgbClr val="888EA1"/>
                </a:solidFill>
              </a:defRPr>
            </a:lvl5pPr>
            <a:lvl6pPr indent="-228600" lvl="5" marL="2743200" algn="l">
              <a:lnSpc>
                <a:spcPct val="90000"/>
              </a:lnSpc>
              <a:spcBef>
                <a:spcPts val="500"/>
              </a:spcBef>
              <a:spcAft>
                <a:spcPts val="0"/>
              </a:spcAft>
              <a:buClr>
                <a:srgbClr val="888EA1"/>
              </a:buClr>
              <a:buSzPts val="1600"/>
              <a:buNone/>
              <a:defRPr sz="1600">
                <a:solidFill>
                  <a:srgbClr val="888EA1"/>
                </a:solidFill>
              </a:defRPr>
            </a:lvl6pPr>
            <a:lvl7pPr indent="-228600" lvl="6" marL="3200400" algn="l">
              <a:lnSpc>
                <a:spcPct val="90000"/>
              </a:lnSpc>
              <a:spcBef>
                <a:spcPts val="500"/>
              </a:spcBef>
              <a:spcAft>
                <a:spcPts val="0"/>
              </a:spcAft>
              <a:buClr>
                <a:srgbClr val="888EA1"/>
              </a:buClr>
              <a:buSzPts val="1600"/>
              <a:buNone/>
              <a:defRPr sz="1600">
                <a:solidFill>
                  <a:srgbClr val="888EA1"/>
                </a:solidFill>
              </a:defRPr>
            </a:lvl7pPr>
            <a:lvl8pPr indent="-228600" lvl="7" marL="3657600" algn="l">
              <a:lnSpc>
                <a:spcPct val="90000"/>
              </a:lnSpc>
              <a:spcBef>
                <a:spcPts val="500"/>
              </a:spcBef>
              <a:spcAft>
                <a:spcPts val="0"/>
              </a:spcAft>
              <a:buClr>
                <a:srgbClr val="888EA1"/>
              </a:buClr>
              <a:buSzPts val="1600"/>
              <a:buNone/>
              <a:defRPr sz="1600">
                <a:solidFill>
                  <a:srgbClr val="888EA1"/>
                </a:solidFill>
              </a:defRPr>
            </a:lvl8pPr>
            <a:lvl9pPr indent="-228600" lvl="8" marL="4114800" algn="l">
              <a:lnSpc>
                <a:spcPct val="90000"/>
              </a:lnSpc>
              <a:spcBef>
                <a:spcPts val="500"/>
              </a:spcBef>
              <a:spcAft>
                <a:spcPts val="0"/>
              </a:spcAft>
              <a:buClr>
                <a:srgbClr val="888EA1"/>
              </a:buClr>
              <a:buSzPts val="1600"/>
              <a:buNone/>
              <a:defRPr sz="1600">
                <a:solidFill>
                  <a:srgbClr val="888EA1"/>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9096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8969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221297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3036887"/>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2212975"/>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3036887"/>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90963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ontserrat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ontserrat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90963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Medium"/>
              <a:buNone/>
              <a:defRPr b="0" i="0" sz="4400" u="none" cap="none" strike="noStrike">
                <a:solidFill>
                  <a:schemeClr val="dk1"/>
                </a:solidFill>
                <a:latin typeface="Montserrat Medium"/>
                <a:ea typeface="Montserrat Medium"/>
                <a:cs typeface="Montserrat Medium"/>
                <a:sym typeface="Montserrat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2370137"/>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Medium"/>
                <a:ea typeface="Montserrat Medium"/>
                <a:cs typeface="Montserrat Medium"/>
                <a:sym typeface="Montserrat Medium"/>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Medium"/>
                <a:ea typeface="Montserrat Medium"/>
                <a:cs typeface="Montserrat Medium"/>
                <a:sym typeface="Montserrat Medium"/>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Medium"/>
                <a:ea typeface="Montserrat Medium"/>
                <a:cs typeface="Montserrat Medium"/>
                <a:sym typeface="Montserrat Medium"/>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EA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EA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EA1"/>
                </a:solidFill>
                <a:latin typeface="Arial"/>
                <a:ea typeface="Arial"/>
                <a:cs typeface="Arial"/>
                <a:sym typeface="Arial"/>
              </a:defRPr>
            </a:lvl1pPr>
            <a:lvl2pPr indent="0" lvl="1" marL="0" marR="0" rtl="0" algn="r">
              <a:spcBef>
                <a:spcPts val="0"/>
              </a:spcBef>
              <a:buNone/>
              <a:defRPr b="0" i="0" sz="1200" u="none" cap="none" strike="noStrike">
                <a:solidFill>
                  <a:srgbClr val="888EA1"/>
                </a:solidFill>
                <a:latin typeface="Arial"/>
                <a:ea typeface="Arial"/>
                <a:cs typeface="Arial"/>
                <a:sym typeface="Arial"/>
              </a:defRPr>
            </a:lvl2pPr>
            <a:lvl3pPr indent="0" lvl="2" marL="0" marR="0" rtl="0" algn="r">
              <a:spcBef>
                <a:spcPts val="0"/>
              </a:spcBef>
              <a:buNone/>
              <a:defRPr b="0" i="0" sz="1200" u="none" cap="none" strike="noStrike">
                <a:solidFill>
                  <a:srgbClr val="888EA1"/>
                </a:solidFill>
                <a:latin typeface="Arial"/>
                <a:ea typeface="Arial"/>
                <a:cs typeface="Arial"/>
                <a:sym typeface="Arial"/>
              </a:defRPr>
            </a:lvl3pPr>
            <a:lvl4pPr indent="0" lvl="3" marL="0" marR="0" rtl="0" algn="r">
              <a:spcBef>
                <a:spcPts val="0"/>
              </a:spcBef>
              <a:buNone/>
              <a:defRPr b="0" i="0" sz="1200" u="none" cap="none" strike="noStrike">
                <a:solidFill>
                  <a:srgbClr val="888EA1"/>
                </a:solidFill>
                <a:latin typeface="Arial"/>
                <a:ea typeface="Arial"/>
                <a:cs typeface="Arial"/>
                <a:sym typeface="Arial"/>
              </a:defRPr>
            </a:lvl4pPr>
            <a:lvl5pPr indent="0" lvl="4" marL="0" marR="0" rtl="0" algn="r">
              <a:spcBef>
                <a:spcPts val="0"/>
              </a:spcBef>
              <a:buNone/>
              <a:defRPr b="0" i="0" sz="1200" u="none" cap="none" strike="noStrike">
                <a:solidFill>
                  <a:srgbClr val="888EA1"/>
                </a:solidFill>
                <a:latin typeface="Arial"/>
                <a:ea typeface="Arial"/>
                <a:cs typeface="Arial"/>
                <a:sym typeface="Arial"/>
              </a:defRPr>
            </a:lvl5pPr>
            <a:lvl6pPr indent="0" lvl="5" marL="0" marR="0" rtl="0" algn="r">
              <a:spcBef>
                <a:spcPts val="0"/>
              </a:spcBef>
              <a:buNone/>
              <a:defRPr b="0" i="0" sz="1200" u="none" cap="none" strike="noStrike">
                <a:solidFill>
                  <a:srgbClr val="888EA1"/>
                </a:solidFill>
                <a:latin typeface="Arial"/>
                <a:ea typeface="Arial"/>
                <a:cs typeface="Arial"/>
                <a:sym typeface="Arial"/>
              </a:defRPr>
            </a:lvl6pPr>
            <a:lvl7pPr indent="0" lvl="6" marL="0" marR="0" rtl="0" algn="r">
              <a:spcBef>
                <a:spcPts val="0"/>
              </a:spcBef>
              <a:buNone/>
              <a:defRPr b="0" i="0" sz="1200" u="none" cap="none" strike="noStrike">
                <a:solidFill>
                  <a:srgbClr val="888EA1"/>
                </a:solidFill>
                <a:latin typeface="Arial"/>
                <a:ea typeface="Arial"/>
                <a:cs typeface="Arial"/>
                <a:sym typeface="Arial"/>
              </a:defRPr>
            </a:lvl7pPr>
            <a:lvl8pPr indent="0" lvl="7" marL="0" marR="0" rtl="0" algn="r">
              <a:spcBef>
                <a:spcPts val="0"/>
              </a:spcBef>
              <a:buNone/>
              <a:defRPr b="0" i="0" sz="1200" u="none" cap="none" strike="noStrike">
                <a:solidFill>
                  <a:srgbClr val="888EA1"/>
                </a:solidFill>
                <a:latin typeface="Arial"/>
                <a:ea typeface="Arial"/>
                <a:cs typeface="Arial"/>
                <a:sym typeface="Arial"/>
              </a:defRPr>
            </a:lvl8pPr>
            <a:lvl9pPr indent="0" lvl="8" marL="0" marR="0" rtl="0" algn="r">
              <a:spcBef>
                <a:spcPts val="0"/>
              </a:spcBef>
              <a:buNone/>
              <a:defRPr b="0" i="0" sz="1200" u="none" cap="none" strike="noStrike">
                <a:solidFill>
                  <a:srgbClr val="888EA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infrata.com/news" TargetMode="External"/><Relationship Id="rId4" Type="http://schemas.openxmlformats.org/officeDocument/2006/relationships/hyperlink" Target="https://arxiv.org/pdf/1902.10191.pdf" TargetMode="External"/><Relationship Id="rId5" Type="http://schemas.openxmlformats.org/officeDocument/2006/relationships/hyperlink" Target="https://arxiv.org/ftp/arxiv/papers/2104/2104.13096.pdf" TargetMode="External"/><Relationship Id="rId6" Type="http://schemas.openxmlformats.org/officeDocument/2006/relationships/hyperlink" Target="https://arxiv.org/ftp/arxiv/papers/1802/1802.07007.pdf" TargetMode="External"/><Relationship Id="rId7" Type="http://schemas.openxmlformats.org/officeDocument/2006/relationships/hyperlink" Target="https://sci-hub.se/https://ieeexplore.ieee.org/document/884513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41218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Montserrat Medium"/>
              <a:buNone/>
            </a:pPr>
            <a:r>
              <a:rPr lang="en-US" sz="4000"/>
              <a:t>Comparison of Temporal Graph Neural Network </a:t>
            </a:r>
            <a:r>
              <a:rPr lang="en-US" sz="4000"/>
              <a:t>Traffic Forecasting Models</a:t>
            </a:r>
            <a:endParaRPr sz="4000"/>
          </a:p>
        </p:txBody>
      </p:sp>
      <p:sp>
        <p:nvSpPr>
          <p:cNvPr id="85" name="Google Shape;85;p13"/>
          <p:cNvSpPr txBox="1"/>
          <p:nvPr>
            <p:ph idx="1" type="subTitle"/>
          </p:nvPr>
        </p:nvSpPr>
        <p:spPr>
          <a:xfrm>
            <a:off x="1524000" y="2881301"/>
            <a:ext cx="9144000" cy="1655700"/>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0"/>
              </a:spcBef>
              <a:spcAft>
                <a:spcPts val="0"/>
              </a:spcAft>
              <a:buClr>
                <a:schemeClr val="dk1"/>
              </a:buClr>
              <a:buSzPts val="2400"/>
              <a:buNone/>
            </a:pPr>
            <a:r>
              <a:rPr lang="en-US"/>
              <a:t>EECS 298 Network Science</a:t>
            </a:r>
            <a:endParaRPr/>
          </a:p>
          <a:p>
            <a:pPr indent="0" lvl="0" marL="0" rtl="0" algn="ctr">
              <a:spcBef>
                <a:spcPts val="0"/>
              </a:spcBef>
              <a:spcAft>
                <a:spcPts val="0"/>
              </a:spcAft>
              <a:buClr>
                <a:schemeClr val="dk1"/>
              </a:buClr>
              <a:buSzPts val="2400"/>
              <a:buNone/>
            </a:pPr>
            <a:r>
              <a:rPr lang="en-US"/>
              <a:t>Eric Le, Jason Wu, John Liu</a:t>
            </a:r>
            <a:endParaRPr/>
          </a:p>
          <a:p>
            <a:pPr indent="0" lvl="0" marL="0" rtl="0" algn="ctr">
              <a:spcBef>
                <a:spcPts val="0"/>
              </a:spcBef>
              <a:spcAft>
                <a:spcPts val="0"/>
              </a:spcAft>
              <a:buClr>
                <a:schemeClr val="dk1"/>
              </a:buClr>
              <a:buSzPts val="2400"/>
              <a:buNone/>
            </a:pPr>
            <a:r>
              <a:rPr lang="en-US"/>
              <a:t>Professor Yanning Shen</a:t>
            </a:r>
            <a:endParaRPr/>
          </a:p>
          <a:p>
            <a:pPr indent="0" lvl="0" marL="0" rtl="0" algn="ctr">
              <a:spcBef>
                <a:spcPts val="0"/>
              </a:spcBef>
              <a:spcAft>
                <a:spcPts val="0"/>
              </a:spcAft>
              <a:buClr>
                <a:schemeClr val="dk1"/>
              </a:buClr>
              <a:buSzPts val="2400"/>
              <a:buNone/>
            </a:pPr>
            <a:r>
              <a:rPr lang="en-US"/>
              <a:t>3/10/2022</a:t>
            </a:r>
            <a:endParaRPr/>
          </a:p>
          <a:p>
            <a:pPr indent="0" lvl="0" marL="0" rtl="0" algn="ctr">
              <a:lnSpc>
                <a:spcPct val="90000"/>
              </a:lnSpc>
              <a:spcBef>
                <a:spcPts val="0"/>
              </a:spcBef>
              <a:spcAft>
                <a:spcPts val="0"/>
              </a:spcAft>
              <a:buClr>
                <a:schemeClr val="dk1"/>
              </a:buClr>
              <a:buSzPts val="2400"/>
              <a:buNone/>
            </a:pPr>
            <a:r>
              <a:t/>
            </a:r>
            <a:endParaRPr/>
          </a:p>
        </p:txBody>
      </p:sp>
      <p:pic>
        <p:nvPicPr>
          <p:cNvPr id="86" name="Google Shape;86;p13"/>
          <p:cNvPicPr preferRelativeResize="0"/>
          <p:nvPr/>
        </p:nvPicPr>
        <p:blipFill>
          <a:blip r:embed="rId3">
            <a:alphaModFix/>
          </a:blip>
          <a:stretch>
            <a:fillRect/>
          </a:stretch>
        </p:blipFill>
        <p:spPr>
          <a:xfrm>
            <a:off x="4593250" y="4393023"/>
            <a:ext cx="3080999" cy="2052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38200" y="909626"/>
            <a:ext cx="10515600" cy="122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EGCN-O vs ECGN-H</a:t>
            </a:r>
            <a:endParaRPr/>
          </a:p>
        </p:txBody>
      </p:sp>
      <p:pic>
        <p:nvPicPr>
          <p:cNvPr id="150" name="Google Shape;150;p22"/>
          <p:cNvPicPr preferRelativeResize="0"/>
          <p:nvPr/>
        </p:nvPicPr>
        <p:blipFill>
          <a:blip r:embed="rId3">
            <a:alphaModFix/>
          </a:blip>
          <a:stretch>
            <a:fillRect/>
          </a:stretch>
        </p:blipFill>
        <p:spPr>
          <a:xfrm>
            <a:off x="1944850" y="2555663"/>
            <a:ext cx="5462656" cy="1746676"/>
          </a:xfrm>
          <a:prstGeom prst="rect">
            <a:avLst/>
          </a:prstGeom>
          <a:noFill/>
          <a:ln>
            <a:noFill/>
          </a:ln>
        </p:spPr>
      </p:pic>
      <p:sp>
        <p:nvSpPr>
          <p:cNvPr id="151" name="Google Shape;151;p22"/>
          <p:cNvSpPr txBox="1"/>
          <p:nvPr/>
        </p:nvSpPr>
        <p:spPr>
          <a:xfrm>
            <a:off x="700175" y="2101575"/>
            <a:ext cx="72705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100">
                <a:solidFill>
                  <a:schemeClr val="dk1"/>
                </a:solidFill>
                <a:latin typeface="Montserrat Medium"/>
                <a:ea typeface="Montserrat Medium"/>
                <a:cs typeface="Montserrat Medium"/>
                <a:sym typeface="Montserrat Medium"/>
              </a:rPr>
              <a:t>ECGN-H uses a </a:t>
            </a:r>
            <a:r>
              <a:rPr lang="en-US" sz="2000">
                <a:solidFill>
                  <a:schemeClr val="dk1"/>
                </a:solidFill>
                <a:latin typeface="Montserrat Medium"/>
                <a:ea typeface="Montserrat Medium"/>
                <a:cs typeface="Montserrat Medium"/>
                <a:sym typeface="Montserrat Medium"/>
              </a:rPr>
              <a:t>Gated Recurrent Unit (GRU)</a:t>
            </a:r>
            <a:endParaRPr sz="2000">
              <a:solidFill>
                <a:schemeClr val="dk1"/>
              </a:solidFill>
              <a:latin typeface="Montserrat Medium"/>
              <a:ea typeface="Montserrat Medium"/>
              <a:cs typeface="Montserrat Medium"/>
              <a:sym typeface="Montserrat Medium"/>
            </a:endParaRPr>
          </a:p>
        </p:txBody>
      </p:sp>
      <p:pic>
        <p:nvPicPr>
          <p:cNvPr id="152" name="Google Shape;152;p22"/>
          <p:cNvPicPr preferRelativeResize="0"/>
          <p:nvPr/>
        </p:nvPicPr>
        <p:blipFill>
          <a:blip r:embed="rId4">
            <a:alphaModFix/>
          </a:blip>
          <a:stretch>
            <a:fillRect/>
          </a:stretch>
        </p:blipFill>
        <p:spPr>
          <a:xfrm>
            <a:off x="1724600" y="4819825"/>
            <a:ext cx="6039175" cy="1746675"/>
          </a:xfrm>
          <a:prstGeom prst="rect">
            <a:avLst/>
          </a:prstGeom>
          <a:noFill/>
          <a:ln>
            <a:noFill/>
          </a:ln>
        </p:spPr>
      </p:pic>
      <p:sp>
        <p:nvSpPr>
          <p:cNvPr id="153" name="Google Shape;153;p22"/>
          <p:cNvSpPr txBox="1"/>
          <p:nvPr/>
        </p:nvSpPr>
        <p:spPr>
          <a:xfrm>
            <a:off x="725975" y="4344325"/>
            <a:ext cx="72189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100">
                <a:solidFill>
                  <a:schemeClr val="dk1"/>
                </a:solidFill>
                <a:latin typeface="Montserrat Medium"/>
                <a:ea typeface="Montserrat Medium"/>
                <a:cs typeface="Montserrat Medium"/>
                <a:sym typeface="Montserrat Medium"/>
              </a:rPr>
              <a:t>ECGN-O uses Long Short Term Memory (LSTM) cells</a:t>
            </a:r>
            <a:endParaRPr>
              <a:latin typeface="Montserrat Medium"/>
              <a:ea typeface="Montserrat Medium"/>
              <a:cs typeface="Montserrat Medium"/>
              <a:sym typeface="Montserrat Medium"/>
            </a:endParaRPr>
          </a:p>
        </p:txBody>
      </p:sp>
      <p:sp>
        <p:nvSpPr>
          <p:cNvPr id="154" name="Google Shape;154;p22"/>
          <p:cNvSpPr txBox="1"/>
          <p:nvPr/>
        </p:nvSpPr>
        <p:spPr>
          <a:xfrm>
            <a:off x="8442350" y="2603950"/>
            <a:ext cx="2467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None/>
            </a:pPr>
            <a:r>
              <a:rPr lang="en-US">
                <a:solidFill>
                  <a:schemeClr val="dk1"/>
                </a:solidFill>
                <a:latin typeface="Montserrat Medium"/>
                <a:ea typeface="Montserrat Medium"/>
                <a:cs typeface="Montserrat Medium"/>
                <a:sym typeface="Montserrat Medium"/>
              </a:rPr>
              <a:t>GCN parameters are hidden states of the recurrent architecture that takes node embeddings as input</a:t>
            </a:r>
            <a:endParaRPr>
              <a:solidFill>
                <a:schemeClr val="dk1"/>
              </a:solidFill>
              <a:latin typeface="Montserrat Medium"/>
              <a:ea typeface="Montserrat Medium"/>
              <a:cs typeface="Montserrat Medium"/>
              <a:sym typeface="Montserrat Medium"/>
            </a:endParaRPr>
          </a:p>
        </p:txBody>
      </p:sp>
      <p:sp>
        <p:nvSpPr>
          <p:cNvPr id="155" name="Google Shape;155;p22"/>
          <p:cNvSpPr txBox="1"/>
          <p:nvPr/>
        </p:nvSpPr>
        <p:spPr>
          <a:xfrm>
            <a:off x="8442350" y="5095875"/>
            <a:ext cx="2467200" cy="960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None/>
            </a:pPr>
            <a:r>
              <a:rPr lang="en-US">
                <a:solidFill>
                  <a:schemeClr val="dk1"/>
                </a:solidFill>
                <a:latin typeface="Montserrat Medium"/>
                <a:ea typeface="Montserrat Medium"/>
                <a:cs typeface="Montserrat Medium"/>
                <a:sym typeface="Montserrat Medium"/>
              </a:rPr>
              <a:t>GCN parameters are the inputs and outputs of the recurrent architecture</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602775" y="9403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GC-LSTM</a:t>
            </a:r>
            <a:r>
              <a:rPr lang="en-US"/>
              <a:t> Model</a:t>
            </a:r>
            <a:endParaRPr/>
          </a:p>
        </p:txBody>
      </p:sp>
      <p:sp>
        <p:nvSpPr>
          <p:cNvPr id="161" name="Google Shape;161;p23"/>
          <p:cNvSpPr txBox="1"/>
          <p:nvPr>
            <p:ph idx="1" type="body"/>
          </p:nvPr>
        </p:nvSpPr>
        <p:spPr>
          <a:xfrm>
            <a:off x="737725" y="2062237"/>
            <a:ext cx="10515600" cy="43512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US" sz="2000"/>
              <a:t>Consist of an Encoder-Decoder structure</a:t>
            </a:r>
            <a:endParaRPr sz="2000"/>
          </a:p>
          <a:p>
            <a:pPr indent="-355600" lvl="1" marL="914400" rtl="0" algn="l">
              <a:spcBef>
                <a:spcPts val="0"/>
              </a:spcBef>
              <a:spcAft>
                <a:spcPts val="0"/>
              </a:spcAft>
              <a:buSzPts val="2000"/>
              <a:buChar char="•"/>
            </a:pPr>
            <a:r>
              <a:rPr lang="en-US" sz="2000"/>
              <a:t>Encoder utilizes both GCN and LSTM frameworks to capture spatial and </a:t>
            </a:r>
            <a:r>
              <a:rPr lang="en-US" sz="2000"/>
              <a:t>temporal</a:t>
            </a:r>
            <a:r>
              <a:rPr lang="en-US" sz="2000"/>
              <a:t> dependencies</a:t>
            </a:r>
            <a:endParaRPr sz="2000"/>
          </a:p>
          <a:p>
            <a:pPr indent="-355600" lvl="2" marL="1371600" rtl="0" algn="l">
              <a:spcBef>
                <a:spcPts val="0"/>
              </a:spcBef>
              <a:spcAft>
                <a:spcPts val="0"/>
              </a:spcAft>
              <a:buSzPts val="2000"/>
              <a:buChar char="•"/>
            </a:pPr>
            <a:r>
              <a:rPr lang="en-US"/>
              <a:t>Uses Chebyshev Polynomials to approximate graph convolutions</a:t>
            </a:r>
            <a:endParaRPr/>
          </a:p>
          <a:p>
            <a:pPr indent="-355600" lvl="1" marL="914400" rtl="0" algn="l">
              <a:spcBef>
                <a:spcPts val="0"/>
              </a:spcBef>
              <a:spcAft>
                <a:spcPts val="0"/>
              </a:spcAft>
              <a:buSzPts val="2000"/>
              <a:buChar char="•"/>
            </a:pPr>
            <a:r>
              <a:rPr lang="en-US" sz="2000"/>
              <a:t>Decoder is a fully connected layer network that converts features back to its original space and output a predicted network </a:t>
            </a:r>
            <a:endParaRPr sz="2000"/>
          </a:p>
          <a:p>
            <a:pPr indent="0" lvl="0" marL="457200" rtl="0" algn="l">
              <a:spcBef>
                <a:spcPts val="1000"/>
              </a:spcBef>
              <a:spcAft>
                <a:spcPts val="0"/>
              </a:spcAft>
              <a:buNone/>
            </a:pPr>
            <a:r>
              <a:t/>
            </a:r>
            <a:endParaRPr sz="2100"/>
          </a:p>
          <a:p>
            <a:pPr indent="0" lvl="0" marL="0" rtl="0" algn="l">
              <a:spcBef>
                <a:spcPts val="1000"/>
              </a:spcBef>
              <a:spcAft>
                <a:spcPts val="0"/>
              </a:spcAft>
              <a:buNone/>
            </a:pPr>
            <a:r>
              <a:t/>
            </a:r>
            <a:endParaRPr sz="2100"/>
          </a:p>
        </p:txBody>
      </p:sp>
      <p:pic>
        <p:nvPicPr>
          <p:cNvPr id="162" name="Google Shape;162;p23"/>
          <p:cNvPicPr preferRelativeResize="0"/>
          <p:nvPr/>
        </p:nvPicPr>
        <p:blipFill>
          <a:blip r:embed="rId3">
            <a:alphaModFix/>
          </a:blip>
          <a:stretch>
            <a:fillRect/>
          </a:stretch>
        </p:blipFill>
        <p:spPr>
          <a:xfrm>
            <a:off x="737725" y="3931750"/>
            <a:ext cx="6868401" cy="2256475"/>
          </a:xfrm>
          <a:prstGeom prst="rect">
            <a:avLst/>
          </a:prstGeom>
          <a:noFill/>
          <a:ln>
            <a:noFill/>
          </a:ln>
        </p:spPr>
      </p:pic>
      <p:sp>
        <p:nvSpPr>
          <p:cNvPr id="163" name="Google Shape;163;p23"/>
          <p:cNvSpPr txBox="1"/>
          <p:nvPr/>
        </p:nvSpPr>
        <p:spPr>
          <a:xfrm>
            <a:off x="8037150" y="4028025"/>
            <a:ext cx="2594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Montserrat"/>
                <a:ea typeface="Montserrat"/>
                <a:cs typeface="Montserrat"/>
                <a:sym typeface="Montserrat"/>
              </a:rPr>
              <a:t>In this figure, it shows the overall framework of both the encoder and decoder model for GC-LSTM model where it uses two GCN’s embedded into the LSTM to learn both the spatial and temporal dependencies.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Comparison: Overview</a:t>
            </a:r>
            <a:endParaRPr/>
          </a:p>
        </p:txBody>
      </p:sp>
      <p:sp>
        <p:nvSpPr>
          <p:cNvPr id="169" name="Google Shape;169;p24"/>
          <p:cNvSpPr txBox="1"/>
          <p:nvPr>
            <p:ph idx="1" type="body"/>
          </p:nvPr>
        </p:nvSpPr>
        <p:spPr>
          <a:xfrm>
            <a:off x="694900" y="2129087"/>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Implementation</a:t>
            </a:r>
            <a:endParaRPr/>
          </a:p>
          <a:p>
            <a:pPr indent="-342900" lvl="1" marL="914400" rtl="0" algn="l">
              <a:spcBef>
                <a:spcPts val="0"/>
              </a:spcBef>
              <a:spcAft>
                <a:spcPts val="0"/>
              </a:spcAft>
              <a:buSzPts val="1800"/>
              <a:buChar char="•"/>
            </a:pPr>
            <a:r>
              <a:rPr lang="en-US"/>
              <a:t>In python, utilizing Pytorch Geometric Temporal in model implementation and usage</a:t>
            </a:r>
            <a:endParaRPr/>
          </a:p>
          <a:p>
            <a:pPr indent="-342900" lvl="0" marL="457200" rtl="0" algn="l">
              <a:spcBef>
                <a:spcPts val="0"/>
              </a:spcBef>
              <a:spcAft>
                <a:spcPts val="0"/>
              </a:spcAft>
              <a:buSzPts val="1800"/>
              <a:buChar char="•"/>
            </a:pPr>
            <a:r>
              <a:rPr lang="en-US"/>
              <a:t>Experiment</a:t>
            </a:r>
            <a:endParaRPr/>
          </a:p>
          <a:p>
            <a:pPr indent="-342900" lvl="1" marL="914400" rtl="0" algn="l">
              <a:spcBef>
                <a:spcPts val="0"/>
              </a:spcBef>
              <a:spcAft>
                <a:spcPts val="0"/>
              </a:spcAft>
              <a:buSzPts val="1800"/>
              <a:buChar char="•"/>
            </a:pPr>
            <a:r>
              <a:rPr lang="en-US"/>
              <a:t>Evaluated under common data set</a:t>
            </a:r>
            <a:endParaRPr/>
          </a:p>
          <a:p>
            <a:pPr indent="-342900" lvl="1" marL="914400" rtl="0" algn="l">
              <a:spcBef>
                <a:spcPts val="0"/>
              </a:spcBef>
              <a:spcAft>
                <a:spcPts val="0"/>
              </a:spcAft>
              <a:buSzPts val="1800"/>
              <a:buChar char="•"/>
            </a:pPr>
            <a:r>
              <a:rPr lang="en-US"/>
              <a:t>Predicting future traffic speed ahead by 15 / 30 / 60 minute</a:t>
            </a:r>
            <a:endParaRPr/>
          </a:p>
          <a:p>
            <a:pPr indent="-342900" lvl="0" marL="457200" rtl="0" algn="l">
              <a:spcBef>
                <a:spcPts val="0"/>
              </a:spcBef>
              <a:spcAft>
                <a:spcPts val="0"/>
              </a:spcAft>
              <a:buSzPts val="1800"/>
              <a:buChar char="•"/>
            </a:pPr>
            <a:r>
              <a:rPr lang="en-US"/>
              <a:t>Comparison Metrics</a:t>
            </a:r>
            <a:endParaRPr/>
          </a:p>
          <a:p>
            <a:pPr indent="-342900" lvl="1" marL="914400" rtl="0" algn="l">
              <a:spcBef>
                <a:spcPts val="0"/>
              </a:spcBef>
              <a:spcAft>
                <a:spcPts val="0"/>
              </a:spcAft>
              <a:buSzPts val="1800"/>
              <a:buChar char="•"/>
            </a:pPr>
            <a:r>
              <a:rPr lang="en-US"/>
              <a:t>Mean Absolute Error (MAE)</a:t>
            </a:r>
            <a:endParaRPr/>
          </a:p>
          <a:p>
            <a:pPr indent="-342900" lvl="1" marL="914400" rtl="0" algn="l">
              <a:spcBef>
                <a:spcPts val="0"/>
              </a:spcBef>
              <a:spcAft>
                <a:spcPts val="0"/>
              </a:spcAft>
              <a:buSzPts val="1800"/>
              <a:buChar char="•"/>
            </a:pPr>
            <a:r>
              <a:rPr lang="en-US"/>
              <a:t>Mean Squared Error (MSE)</a:t>
            </a:r>
            <a:endParaRPr/>
          </a:p>
          <a:p>
            <a:pPr indent="-342900" lvl="1" marL="914400" rtl="0" algn="l">
              <a:spcBef>
                <a:spcPts val="0"/>
              </a:spcBef>
              <a:spcAft>
                <a:spcPts val="0"/>
              </a:spcAft>
              <a:buSzPts val="1800"/>
              <a:buChar char="•"/>
            </a:pPr>
            <a:r>
              <a:rPr lang="en-US"/>
              <a:t>Root Mean Squared Error (RMSE)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t>Model Comparison: Data Set</a:t>
            </a:r>
            <a:endParaRPr sz="4000"/>
          </a:p>
        </p:txBody>
      </p:sp>
      <p:sp>
        <p:nvSpPr>
          <p:cNvPr id="175" name="Google Shape;175;p25"/>
          <p:cNvSpPr txBox="1"/>
          <p:nvPr>
            <p:ph idx="1" type="body"/>
          </p:nvPr>
        </p:nvSpPr>
        <p:spPr>
          <a:xfrm>
            <a:off x="685475" y="2129200"/>
            <a:ext cx="4936800" cy="3709200"/>
          </a:xfrm>
          <a:prstGeom prst="rect">
            <a:avLst/>
          </a:prstGeom>
        </p:spPr>
        <p:txBody>
          <a:bodyPr anchorCtr="0" anchor="ctr"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METR-LA Dataset</a:t>
            </a:r>
            <a:endParaRPr/>
          </a:p>
          <a:p>
            <a:pPr indent="0" lvl="0" marL="800100" rtl="0" algn="l">
              <a:spcBef>
                <a:spcPts val="1000"/>
              </a:spcBef>
              <a:spcAft>
                <a:spcPts val="0"/>
              </a:spcAft>
              <a:buNone/>
            </a:pPr>
            <a:r>
              <a:t/>
            </a:r>
            <a:endParaRPr/>
          </a:p>
          <a:p>
            <a:pPr indent="-330200" lvl="1" marL="800100" rtl="0" algn="l">
              <a:spcBef>
                <a:spcPts val="500"/>
              </a:spcBef>
              <a:spcAft>
                <a:spcPts val="0"/>
              </a:spcAft>
              <a:buSzPts val="1600"/>
              <a:buChar char="•"/>
            </a:pPr>
            <a:r>
              <a:rPr lang="en-US" sz="2200"/>
              <a:t>207 loop sensors in north Los Angeles measuring highway speed in 5 minute intervals</a:t>
            </a:r>
            <a:endParaRPr sz="2200"/>
          </a:p>
          <a:p>
            <a:pPr indent="0" lvl="0" marL="800100" rtl="0" algn="l">
              <a:spcBef>
                <a:spcPts val="1000"/>
              </a:spcBef>
              <a:spcAft>
                <a:spcPts val="0"/>
              </a:spcAft>
              <a:buNone/>
            </a:pPr>
            <a:r>
              <a:t/>
            </a:r>
            <a:endParaRPr sz="2600"/>
          </a:p>
          <a:p>
            <a:pPr indent="-330200" lvl="1" marL="800100" rtl="0" algn="l">
              <a:spcBef>
                <a:spcPts val="500"/>
              </a:spcBef>
              <a:spcAft>
                <a:spcPts val="0"/>
              </a:spcAft>
              <a:buSzPts val="1600"/>
              <a:buChar char="•"/>
            </a:pPr>
            <a:r>
              <a:rPr lang="en-US" sz="2200"/>
              <a:t>Taken between March to June 2012</a:t>
            </a:r>
            <a:endParaRPr sz="2200"/>
          </a:p>
          <a:p>
            <a:pPr indent="0" lvl="0" marL="0" rtl="0" algn="l">
              <a:spcBef>
                <a:spcPts val="1000"/>
              </a:spcBef>
              <a:spcAft>
                <a:spcPts val="0"/>
              </a:spcAft>
              <a:buNone/>
            </a:pPr>
            <a:r>
              <a:t/>
            </a:r>
            <a:endParaRPr sz="2600"/>
          </a:p>
        </p:txBody>
      </p:sp>
      <p:pic>
        <p:nvPicPr>
          <p:cNvPr id="176" name="Google Shape;176;p25"/>
          <p:cNvPicPr preferRelativeResize="0"/>
          <p:nvPr/>
        </p:nvPicPr>
        <p:blipFill>
          <a:blip r:embed="rId3">
            <a:alphaModFix/>
          </a:blip>
          <a:stretch>
            <a:fillRect/>
          </a:stretch>
        </p:blipFill>
        <p:spPr>
          <a:xfrm>
            <a:off x="5692175" y="2182250"/>
            <a:ext cx="5601199" cy="3477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t>Model Comparison: Training/Evaluating</a:t>
            </a:r>
            <a:endParaRPr sz="4000"/>
          </a:p>
        </p:txBody>
      </p:sp>
      <p:sp>
        <p:nvSpPr>
          <p:cNvPr id="182" name="Google Shape;182;p26"/>
          <p:cNvSpPr txBox="1"/>
          <p:nvPr>
            <p:ph idx="1" type="body"/>
          </p:nvPr>
        </p:nvSpPr>
        <p:spPr>
          <a:xfrm>
            <a:off x="694900" y="2129073"/>
            <a:ext cx="10515600" cy="42384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34249 samples split into 80% train and 20% test data</a:t>
            </a:r>
            <a:endParaRPr/>
          </a:p>
          <a:p>
            <a:pPr indent="-342900" lvl="0" marL="457200" rtl="0" algn="l">
              <a:spcBef>
                <a:spcPts val="1000"/>
              </a:spcBef>
              <a:spcAft>
                <a:spcPts val="0"/>
              </a:spcAft>
              <a:buSzPts val="1800"/>
              <a:buChar char="•"/>
            </a:pPr>
            <a:r>
              <a:rPr lang="en-US"/>
              <a:t>TGNN </a:t>
            </a:r>
            <a:r>
              <a:rPr lang="en-US"/>
              <a:t>Representation</a:t>
            </a:r>
            <a:endParaRPr/>
          </a:p>
          <a:p>
            <a:pPr indent="-342900" lvl="1" marL="914400" rtl="0" algn="l">
              <a:spcBef>
                <a:spcPts val="1000"/>
              </a:spcBef>
              <a:spcAft>
                <a:spcPts val="0"/>
              </a:spcAft>
              <a:buSzPts val="1800"/>
              <a:buChar char="•"/>
            </a:pPr>
            <a:r>
              <a:rPr lang="en-US"/>
              <a:t>207 sensors -&gt; 207 nodes</a:t>
            </a:r>
            <a:endParaRPr/>
          </a:p>
          <a:p>
            <a:pPr indent="-342900" lvl="1" marL="914400" rtl="0" algn="l">
              <a:spcBef>
                <a:spcPts val="1000"/>
              </a:spcBef>
              <a:spcAft>
                <a:spcPts val="0"/>
              </a:spcAft>
              <a:buSzPts val="1800"/>
              <a:buChar char="•"/>
            </a:pPr>
            <a:r>
              <a:rPr lang="en-US"/>
              <a:t>distance between adjacent sensors -&gt; directed weighted edges</a:t>
            </a:r>
            <a:endParaRPr/>
          </a:p>
          <a:p>
            <a:pPr indent="-342900" lvl="1" marL="914400" rtl="0" algn="l">
              <a:spcBef>
                <a:spcPts val="1000"/>
              </a:spcBef>
              <a:spcAft>
                <a:spcPts val="0"/>
              </a:spcAft>
              <a:buSzPts val="1800"/>
              <a:buChar char="•"/>
            </a:pPr>
            <a:r>
              <a:rPr lang="en-US"/>
              <a:t>speed and time -&gt; 2 nodal features</a:t>
            </a:r>
            <a:endParaRPr/>
          </a:p>
          <a:p>
            <a:pPr indent="-342900" lvl="1" marL="914400" rtl="0" algn="l">
              <a:spcBef>
                <a:spcPts val="1000"/>
              </a:spcBef>
              <a:spcAft>
                <a:spcPts val="0"/>
              </a:spcAft>
              <a:buSzPts val="1800"/>
              <a:buChar char="•"/>
            </a:pPr>
            <a:r>
              <a:rPr lang="en-US"/>
              <a:t>5 minute intervals -&gt; a single timestep</a:t>
            </a:r>
            <a:endParaRPr sz="1000"/>
          </a:p>
          <a:p>
            <a:pPr indent="-342900" lvl="0" marL="457200" rtl="0" algn="l">
              <a:spcBef>
                <a:spcPts val="1000"/>
              </a:spcBef>
              <a:spcAft>
                <a:spcPts val="1000"/>
              </a:spcAft>
              <a:buSzPts val="1800"/>
              <a:buChar char="•"/>
            </a:pPr>
            <a:r>
              <a:rPr lang="en-US"/>
              <a:t>Speed values are normalized using Z-Score transformation (for pytorch models to work more appropriately)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838213" y="1032250"/>
            <a:ext cx="10515600" cy="830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4000"/>
              <a:t>Model Comparison: </a:t>
            </a:r>
            <a:r>
              <a:rPr lang="en-US" sz="4000"/>
              <a:t>Results</a:t>
            </a:r>
            <a:endParaRPr sz="4000"/>
          </a:p>
        </p:txBody>
      </p:sp>
      <p:pic>
        <p:nvPicPr>
          <p:cNvPr id="188" name="Google Shape;188;p27"/>
          <p:cNvPicPr preferRelativeResize="0"/>
          <p:nvPr/>
        </p:nvPicPr>
        <p:blipFill>
          <a:blip r:embed="rId3">
            <a:alphaModFix/>
          </a:blip>
          <a:stretch>
            <a:fillRect/>
          </a:stretch>
        </p:blipFill>
        <p:spPr>
          <a:xfrm>
            <a:off x="1493150" y="1945750"/>
            <a:ext cx="9205728" cy="46908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152400" y="2124100"/>
            <a:ext cx="11887201" cy="4126856"/>
          </a:xfrm>
          <a:prstGeom prst="rect">
            <a:avLst/>
          </a:prstGeom>
          <a:noFill/>
          <a:ln>
            <a:noFill/>
          </a:ln>
        </p:spPr>
      </p:pic>
      <p:sp>
        <p:nvSpPr>
          <p:cNvPr id="194" name="Google Shape;194;p28"/>
          <p:cNvSpPr txBox="1"/>
          <p:nvPr>
            <p:ph type="title"/>
          </p:nvPr>
        </p:nvSpPr>
        <p:spPr>
          <a:xfrm>
            <a:off x="838200" y="909625"/>
            <a:ext cx="10515600" cy="982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4000"/>
              <a:t>Predictions Visualization Sensor 122 </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838200" y="909625"/>
            <a:ext cx="10515600" cy="982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4000"/>
              <a:t>Predictions Visualization Sensor 69</a:t>
            </a:r>
            <a:endParaRPr sz="4000"/>
          </a:p>
        </p:txBody>
      </p:sp>
      <p:pic>
        <p:nvPicPr>
          <p:cNvPr id="200" name="Google Shape;200;p29"/>
          <p:cNvPicPr preferRelativeResize="0"/>
          <p:nvPr/>
        </p:nvPicPr>
        <p:blipFill>
          <a:blip r:embed="rId3">
            <a:alphaModFix/>
          </a:blip>
          <a:stretch>
            <a:fillRect/>
          </a:stretch>
        </p:blipFill>
        <p:spPr>
          <a:xfrm>
            <a:off x="152400" y="2080625"/>
            <a:ext cx="11887201" cy="40746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838200" y="909625"/>
            <a:ext cx="10515600" cy="982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4000"/>
              <a:t>Predictions Visualization Sensor 25 </a:t>
            </a:r>
            <a:endParaRPr sz="4000"/>
          </a:p>
        </p:txBody>
      </p:sp>
      <p:pic>
        <p:nvPicPr>
          <p:cNvPr id="206" name="Google Shape;206;p30"/>
          <p:cNvPicPr preferRelativeResize="0"/>
          <p:nvPr/>
        </p:nvPicPr>
        <p:blipFill>
          <a:blip r:embed="rId3">
            <a:alphaModFix/>
          </a:blip>
          <a:stretch>
            <a:fillRect/>
          </a:stretch>
        </p:blipFill>
        <p:spPr>
          <a:xfrm>
            <a:off x="152400" y="2044525"/>
            <a:ext cx="11887201" cy="41384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Conclusions</a:t>
            </a:r>
            <a:endParaRPr/>
          </a:p>
        </p:txBody>
      </p:sp>
      <p:sp>
        <p:nvSpPr>
          <p:cNvPr id="212" name="Google Shape;212;p31"/>
          <p:cNvSpPr txBox="1"/>
          <p:nvPr>
            <p:ph idx="1" type="body"/>
          </p:nvPr>
        </p:nvSpPr>
        <p:spPr>
          <a:xfrm>
            <a:off x="838200" y="2115426"/>
            <a:ext cx="10515600" cy="4129500"/>
          </a:xfrm>
          <a:prstGeom prst="rect">
            <a:avLst/>
          </a:prstGeom>
        </p:spPr>
        <p:txBody>
          <a:bodyPr anchorCtr="0" anchor="t" bIns="45700" lIns="91425" spcFirstLastPara="1" rIns="91425" wrap="square" tIns="45700">
            <a:normAutofit/>
          </a:bodyPr>
          <a:lstStyle/>
          <a:p>
            <a:pPr indent="-374650" lvl="0" marL="457200" rtl="0" algn="l">
              <a:lnSpc>
                <a:spcPct val="100000"/>
              </a:lnSpc>
              <a:spcBef>
                <a:spcPts val="1000"/>
              </a:spcBef>
              <a:spcAft>
                <a:spcPts val="0"/>
              </a:spcAft>
              <a:buSzPts val="2300"/>
              <a:buChar char="•"/>
            </a:pPr>
            <a:r>
              <a:rPr lang="en-US" sz="2300"/>
              <a:t>EGCNO most consistent model for near future </a:t>
            </a:r>
            <a:r>
              <a:rPr lang="en-US" sz="2300"/>
              <a:t>predictions</a:t>
            </a:r>
            <a:endParaRPr sz="1200"/>
          </a:p>
          <a:p>
            <a:pPr indent="-374650" lvl="0" marL="457200" rtl="0" algn="l">
              <a:lnSpc>
                <a:spcPct val="100000"/>
              </a:lnSpc>
              <a:spcBef>
                <a:spcPts val="1000"/>
              </a:spcBef>
              <a:spcAft>
                <a:spcPts val="0"/>
              </a:spcAft>
              <a:buSzPts val="2300"/>
              <a:buChar char="•"/>
            </a:pPr>
            <a:r>
              <a:rPr lang="en-US" sz="2300"/>
              <a:t>GC</a:t>
            </a:r>
            <a:r>
              <a:rPr lang="en-US" sz="2300"/>
              <a:t>L</a:t>
            </a:r>
            <a:r>
              <a:rPr lang="en-US" sz="2300"/>
              <a:t>STM consistently the best for further predictions but occasionally the worst for near predictions</a:t>
            </a:r>
            <a:endParaRPr sz="2300"/>
          </a:p>
          <a:p>
            <a:pPr indent="-374650" lvl="0" marL="457200" rtl="0" algn="l">
              <a:lnSpc>
                <a:spcPct val="100000"/>
              </a:lnSpc>
              <a:spcBef>
                <a:spcPts val="1000"/>
              </a:spcBef>
              <a:spcAft>
                <a:spcPts val="0"/>
              </a:spcAft>
              <a:buSzPts val="2300"/>
              <a:buChar char="•"/>
            </a:pPr>
            <a:r>
              <a:rPr lang="en-US" sz="2300"/>
              <a:t>Both EGCN models are worse in predicting peak and valley trends and have random spikes when ground truth is </a:t>
            </a:r>
            <a:r>
              <a:rPr lang="en-US" sz="2300"/>
              <a:t>relatively</a:t>
            </a:r>
            <a:r>
              <a:rPr lang="en-US" sz="2300"/>
              <a:t> constant</a:t>
            </a:r>
            <a:endParaRPr sz="2300"/>
          </a:p>
          <a:p>
            <a:pPr indent="-374650" lvl="0" marL="457200" rtl="0" algn="l">
              <a:lnSpc>
                <a:spcPct val="100000"/>
              </a:lnSpc>
              <a:spcBef>
                <a:spcPts val="1000"/>
              </a:spcBef>
              <a:spcAft>
                <a:spcPts val="0"/>
              </a:spcAft>
              <a:buSzPts val="2300"/>
              <a:buChar char="•"/>
            </a:pPr>
            <a:r>
              <a:rPr lang="en-US" sz="2300"/>
              <a:t>DCRNN consistently second best performance across all timesteps and sensors, most reliable in terms of overall consistency</a:t>
            </a:r>
            <a:endParaRPr sz="2300"/>
          </a:p>
          <a:p>
            <a:pPr indent="-374650" lvl="0" marL="457200" rtl="0" algn="l">
              <a:lnSpc>
                <a:spcPct val="100000"/>
              </a:lnSpc>
              <a:spcBef>
                <a:spcPts val="1000"/>
              </a:spcBef>
              <a:spcAft>
                <a:spcPts val="0"/>
              </a:spcAft>
              <a:buSzPts val="2300"/>
              <a:buChar char="•"/>
            </a:pPr>
            <a:r>
              <a:rPr lang="en-US" sz="2300"/>
              <a:t>Overall, GCLSTM seems to be the most suitable for this task</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Presentation Overview</a:t>
            </a:r>
            <a:endParaRPr/>
          </a:p>
        </p:txBody>
      </p:sp>
      <p:sp>
        <p:nvSpPr>
          <p:cNvPr id="92" name="Google Shape;92;p14"/>
          <p:cNvSpPr txBox="1"/>
          <p:nvPr>
            <p:ph idx="1" type="body"/>
          </p:nvPr>
        </p:nvSpPr>
        <p:spPr>
          <a:xfrm>
            <a:off x="734450" y="2181462"/>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400"/>
              <a:t>1) Motivation</a:t>
            </a:r>
            <a:endParaRPr sz="2400"/>
          </a:p>
          <a:p>
            <a:pPr indent="0" lvl="0" marL="0" rtl="0" algn="l">
              <a:spcBef>
                <a:spcPts val="1000"/>
              </a:spcBef>
              <a:spcAft>
                <a:spcPts val="0"/>
              </a:spcAft>
              <a:buNone/>
            </a:pPr>
            <a:r>
              <a:rPr lang="en-US" sz="2400"/>
              <a:t>2) </a:t>
            </a:r>
            <a:r>
              <a:rPr lang="en-US" sz="2400"/>
              <a:t>Temporal Graph Neural Networks</a:t>
            </a:r>
            <a:endParaRPr sz="2400"/>
          </a:p>
          <a:p>
            <a:pPr indent="0" lvl="0" marL="0" rtl="0" algn="l">
              <a:spcBef>
                <a:spcPts val="1000"/>
              </a:spcBef>
              <a:spcAft>
                <a:spcPts val="0"/>
              </a:spcAft>
              <a:buNone/>
            </a:pPr>
            <a:r>
              <a:rPr lang="en-US" sz="2400"/>
              <a:t>3) Problem</a:t>
            </a:r>
            <a:endParaRPr sz="2400"/>
          </a:p>
          <a:p>
            <a:pPr indent="0" lvl="0" marL="0" rtl="0" algn="l">
              <a:spcBef>
                <a:spcPts val="1000"/>
              </a:spcBef>
              <a:spcAft>
                <a:spcPts val="0"/>
              </a:spcAft>
              <a:buNone/>
            </a:pPr>
            <a:r>
              <a:rPr lang="en-US" sz="2400"/>
              <a:t>4) Previous Works</a:t>
            </a:r>
            <a:endParaRPr sz="2400"/>
          </a:p>
          <a:p>
            <a:pPr indent="0" lvl="0" marL="0" rtl="0" algn="l">
              <a:spcBef>
                <a:spcPts val="1000"/>
              </a:spcBef>
              <a:spcAft>
                <a:spcPts val="0"/>
              </a:spcAft>
              <a:buNone/>
            </a:pPr>
            <a:r>
              <a:rPr lang="en-US" sz="2400"/>
              <a:t>5) Traffic Forecasting Model Summaries</a:t>
            </a:r>
            <a:endParaRPr sz="2400"/>
          </a:p>
          <a:p>
            <a:pPr indent="0" lvl="0" marL="0" rtl="0" algn="l">
              <a:spcBef>
                <a:spcPts val="1000"/>
              </a:spcBef>
              <a:spcAft>
                <a:spcPts val="0"/>
              </a:spcAft>
              <a:buNone/>
            </a:pPr>
            <a:r>
              <a:rPr lang="en-US" sz="2400"/>
              <a:t>6) Comparison Between Models </a:t>
            </a:r>
            <a:endParaRPr sz="2400"/>
          </a:p>
          <a:p>
            <a:pPr indent="0" lvl="0" marL="0" rtl="0" algn="l">
              <a:spcBef>
                <a:spcPts val="1000"/>
              </a:spcBef>
              <a:spcAft>
                <a:spcPts val="0"/>
              </a:spcAft>
              <a:buNone/>
            </a:pPr>
            <a:r>
              <a:rPr lang="en-US" sz="2400"/>
              <a:t>7) Future Direction</a:t>
            </a:r>
            <a:endParaRPr sz="2400"/>
          </a:p>
          <a:p>
            <a:pPr indent="0" lvl="0" marL="0" rtl="0" algn="l">
              <a:spcBef>
                <a:spcPts val="1000"/>
              </a:spcBef>
              <a:spcAft>
                <a:spcPts val="0"/>
              </a:spcAft>
              <a:buNone/>
            </a:pPr>
            <a:r>
              <a:rPr lang="en-US" sz="2400"/>
              <a:t>8) References</a:t>
            </a:r>
            <a:endParaRPr sz="2400"/>
          </a:p>
          <a:p>
            <a:pPr indent="0" lvl="0" marL="0" rtl="0" algn="l">
              <a:spcBef>
                <a:spcPts val="100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Directions</a:t>
            </a:r>
            <a:endParaRPr/>
          </a:p>
        </p:txBody>
      </p:sp>
      <p:sp>
        <p:nvSpPr>
          <p:cNvPr id="218" name="Google Shape;218;p32"/>
          <p:cNvSpPr txBox="1"/>
          <p:nvPr>
            <p:ph idx="1" type="body"/>
          </p:nvPr>
        </p:nvSpPr>
        <p:spPr>
          <a:xfrm>
            <a:off x="756325" y="2235337"/>
            <a:ext cx="10515600" cy="4351200"/>
          </a:xfrm>
          <a:prstGeom prst="rect">
            <a:avLst/>
          </a:prstGeom>
        </p:spPr>
        <p:txBody>
          <a:bodyPr anchorCtr="0" anchor="t" bIns="45700" lIns="91425" spcFirstLastPara="1" rIns="91425" wrap="square" tIns="45700">
            <a:normAutofit/>
          </a:bodyPr>
          <a:lstStyle/>
          <a:p>
            <a:pPr indent="-374650" lvl="0" marL="457200" marR="0" rtl="0" algn="l">
              <a:lnSpc>
                <a:spcPct val="80000"/>
              </a:lnSpc>
              <a:spcBef>
                <a:spcPts val="1000"/>
              </a:spcBef>
              <a:spcAft>
                <a:spcPts val="0"/>
              </a:spcAft>
              <a:buSzPts val="2300"/>
              <a:buChar char="•"/>
            </a:pPr>
            <a:r>
              <a:rPr lang="en-US" sz="2300"/>
              <a:t>Integration of outside factors including road accidents or weather conditions</a:t>
            </a:r>
            <a:endParaRPr sz="2300"/>
          </a:p>
          <a:p>
            <a:pPr indent="0" lvl="0" marL="457200" marR="0" rtl="0" algn="l">
              <a:lnSpc>
                <a:spcPct val="80000"/>
              </a:lnSpc>
              <a:spcBef>
                <a:spcPts val="1000"/>
              </a:spcBef>
              <a:spcAft>
                <a:spcPts val="0"/>
              </a:spcAft>
              <a:buNone/>
            </a:pPr>
            <a:r>
              <a:t/>
            </a:r>
            <a:endParaRPr sz="2300"/>
          </a:p>
          <a:p>
            <a:pPr indent="-374650" lvl="0" marL="457200" rtl="0" algn="l">
              <a:lnSpc>
                <a:spcPct val="80000"/>
              </a:lnSpc>
              <a:spcBef>
                <a:spcPts val="1000"/>
              </a:spcBef>
              <a:spcAft>
                <a:spcPts val="0"/>
              </a:spcAft>
              <a:buSzPts val="2300"/>
              <a:buChar char="•"/>
            </a:pPr>
            <a:r>
              <a:rPr lang="en-US" sz="2300"/>
              <a:t>Survey / comparison with the Attention based family models (here we use models with only LSTM and GRU temporal layers)</a:t>
            </a:r>
            <a:endParaRPr sz="2300"/>
          </a:p>
          <a:p>
            <a:pPr indent="0" lvl="0" marL="457200" rtl="0" algn="l">
              <a:lnSpc>
                <a:spcPct val="80000"/>
              </a:lnSpc>
              <a:spcBef>
                <a:spcPts val="1000"/>
              </a:spcBef>
              <a:spcAft>
                <a:spcPts val="0"/>
              </a:spcAft>
              <a:buNone/>
            </a:pPr>
            <a:r>
              <a:t/>
            </a:r>
            <a:endParaRPr sz="2300"/>
          </a:p>
          <a:p>
            <a:pPr indent="-374650" lvl="0" marL="457200" marR="0" rtl="0" algn="l">
              <a:lnSpc>
                <a:spcPct val="80000"/>
              </a:lnSpc>
              <a:spcBef>
                <a:spcPts val="1000"/>
              </a:spcBef>
              <a:spcAft>
                <a:spcPts val="0"/>
              </a:spcAft>
              <a:buSzPts val="2300"/>
              <a:buChar char="•"/>
            </a:pPr>
            <a:r>
              <a:rPr lang="en-US" sz="2300"/>
              <a:t>Survey / </a:t>
            </a:r>
            <a:r>
              <a:rPr lang="en-US" sz="2300"/>
              <a:t>comparison</a:t>
            </a:r>
            <a:r>
              <a:rPr lang="en-US" sz="2300"/>
              <a:t> of models over dynamic road network graph (here our graph only has a static number of nodes and edges)</a:t>
            </a:r>
            <a:endParaRPr sz="2300"/>
          </a:p>
          <a:p>
            <a:pPr indent="0" lvl="0" marL="457200" marR="0" rtl="0" algn="l">
              <a:lnSpc>
                <a:spcPct val="80000"/>
              </a:lnSpc>
              <a:spcBef>
                <a:spcPts val="1000"/>
              </a:spcBef>
              <a:spcAft>
                <a:spcPts val="0"/>
              </a:spcAft>
              <a:buNone/>
            </a:pPr>
            <a:r>
              <a:t/>
            </a:r>
            <a:endParaRPr sz="2300"/>
          </a:p>
          <a:p>
            <a:pPr indent="-374650" lvl="0" marL="457200" rtl="0" algn="l">
              <a:lnSpc>
                <a:spcPct val="80000"/>
              </a:lnSpc>
              <a:spcBef>
                <a:spcPts val="1000"/>
              </a:spcBef>
              <a:spcAft>
                <a:spcPts val="0"/>
              </a:spcAft>
              <a:buSzPts val="2300"/>
              <a:buChar char="•"/>
            </a:pPr>
            <a:r>
              <a:rPr lang="en-US" sz="2300"/>
              <a:t>Survey / comparison of models over suburban road networks</a:t>
            </a:r>
            <a:endParaRPr sz="2300"/>
          </a:p>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838200" y="2769076"/>
            <a:ext cx="10515600" cy="203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Thank you for listening!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29" name="Google Shape;229;p34"/>
          <p:cNvSpPr txBox="1"/>
          <p:nvPr>
            <p:ph idx="1" type="body"/>
          </p:nvPr>
        </p:nvSpPr>
        <p:spPr>
          <a:xfrm>
            <a:off x="838200" y="2087137"/>
            <a:ext cx="10515600" cy="43512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SzPts val="2200"/>
              <a:buChar char="•"/>
            </a:pPr>
            <a:r>
              <a:rPr lang="en-US" sz="2200" u="sng">
                <a:solidFill>
                  <a:schemeClr val="hlink"/>
                </a:solidFill>
                <a:hlinkClick r:id="rId3"/>
              </a:rPr>
              <a:t>https://infrata.com/news</a:t>
            </a:r>
            <a:r>
              <a:rPr lang="en-US" sz="2200"/>
              <a:t> </a:t>
            </a:r>
            <a:endParaRPr sz="2200"/>
          </a:p>
          <a:p>
            <a:pPr indent="-368300" lvl="0" marL="457200" rtl="0" algn="l">
              <a:spcBef>
                <a:spcPts val="0"/>
              </a:spcBef>
              <a:spcAft>
                <a:spcPts val="0"/>
              </a:spcAft>
              <a:buSzPts val="2200"/>
              <a:buChar char="•"/>
            </a:pPr>
            <a:r>
              <a:rPr lang="en-US" sz="2200" u="sng">
                <a:solidFill>
                  <a:schemeClr val="hlink"/>
                </a:solidFill>
                <a:hlinkClick r:id="rId4"/>
              </a:rPr>
              <a:t>https://arxiv.org/pdf/1902.10191.pdf</a:t>
            </a:r>
            <a:r>
              <a:rPr lang="en-US" sz="2200"/>
              <a:t> </a:t>
            </a:r>
            <a:endParaRPr sz="2200"/>
          </a:p>
          <a:p>
            <a:pPr indent="-368300" lvl="0" marL="457200" rtl="0" algn="l">
              <a:spcBef>
                <a:spcPts val="0"/>
              </a:spcBef>
              <a:spcAft>
                <a:spcPts val="0"/>
              </a:spcAft>
              <a:buSzPts val="2200"/>
              <a:buChar char="•"/>
            </a:pPr>
            <a:r>
              <a:rPr lang="en-US" sz="2200" u="sng">
                <a:solidFill>
                  <a:schemeClr val="hlink"/>
                </a:solidFill>
                <a:hlinkClick r:id="rId5"/>
              </a:rPr>
              <a:t>https://arxiv.org/ftp/arxiv/papers/2104/2104.13096.pdf</a:t>
            </a:r>
            <a:r>
              <a:rPr lang="en-US" sz="2200"/>
              <a:t> </a:t>
            </a:r>
            <a:endParaRPr sz="2200"/>
          </a:p>
          <a:p>
            <a:pPr indent="-368300" lvl="0" marL="457200" rtl="0" algn="l">
              <a:spcBef>
                <a:spcPts val="0"/>
              </a:spcBef>
              <a:spcAft>
                <a:spcPts val="0"/>
              </a:spcAft>
              <a:buSzPts val="2200"/>
              <a:buChar char="•"/>
            </a:pPr>
            <a:r>
              <a:rPr lang="en-US" sz="2200" u="sng">
                <a:solidFill>
                  <a:schemeClr val="hlink"/>
                </a:solidFill>
                <a:hlinkClick r:id="rId6"/>
              </a:rPr>
              <a:t>https://arxiv.org/ftp/arxiv/papers/1802/1802.07007.pdf</a:t>
            </a:r>
            <a:r>
              <a:rPr lang="en-US" sz="2200"/>
              <a:t> </a:t>
            </a:r>
            <a:endParaRPr sz="2200"/>
          </a:p>
          <a:p>
            <a:pPr indent="-368300" lvl="0" marL="457200" rtl="0" algn="l">
              <a:spcBef>
                <a:spcPts val="0"/>
              </a:spcBef>
              <a:spcAft>
                <a:spcPts val="0"/>
              </a:spcAft>
              <a:buSzPts val="2200"/>
              <a:buChar char="•"/>
            </a:pPr>
            <a:r>
              <a:rPr lang="en-US" sz="2200" u="sng">
                <a:solidFill>
                  <a:schemeClr val="hlink"/>
                </a:solidFill>
                <a:hlinkClick r:id="rId7"/>
              </a:rPr>
              <a:t>https://sci-hub.se/https://ieeexplore.ieee.org/document/8845132</a:t>
            </a:r>
            <a:r>
              <a:rPr lang="en-US" sz="2200"/>
              <a:t> </a:t>
            </a:r>
            <a:endParaRPr sz="2200"/>
          </a:p>
          <a:p>
            <a:pPr indent="-368300" lvl="0" marL="457200" rtl="0" algn="l">
              <a:spcBef>
                <a:spcPts val="0"/>
              </a:spcBef>
              <a:spcAft>
                <a:spcPts val="0"/>
              </a:spcAft>
              <a:buSzPts val="2200"/>
              <a:buChar char="•"/>
            </a:pPr>
            <a:r>
              <a:rPr lang="en-US" sz="2200"/>
              <a:t>https://link.springer.com/content/pdf/10.1007/s10489-021-02518-9.pdf</a:t>
            </a:r>
            <a:endParaRPr sz="2200"/>
          </a:p>
          <a:p>
            <a:pPr indent="0" lvl="0" marL="457200" rtl="0" algn="l">
              <a:spcBef>
                <a:spcPts val="1000"/>
              </a:spcBef>
              <a:spcAft>
                <a:spcPts val="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sp>
        <p:nvSpPr>
          <p:cNvPr id="98" name="Google Shape;98;p15"/>
          <p:cNvSpPr txBox="1"/>
          <p:nvPr>
            <p:ph idx="1" type="body"/>
          </p:nvPr>
        </p:nvSpPr>
        <p:spPr>
          <a:xfrm>
            <a:off x="838200" y="2040787"/>
            <a:ext cx="10515600" cy="4351200"/>
          </a:xfrm>
          <a:prstGeom prst="rect">
            <a:avLst/>
          </a:prstGeom>
        </p:spPr>
        <p:txBody>
          <a:bodyPr anchorCtr="0" anchor="ctr" bIns="45700" lIns="91425" spcFirstLastPara="1" rIns="91425" wrap="square" tIns="45700">
            <a:normAutofit lnSpcReduction="20000"/>
          </a:bodyPr>
          <a:lstStyle/>
          <a:p>
            <a:pPr indent="-349250" lvl="0" marL="457200" rtl="0" algn="l">
              <a:spcBef>
                <a:spcPts val="1000"/>
              </a:spcBef>
              <a:spcAft>
                <a:spcPts val="0"/>
              </a:spcAft>
              <a:buSzPts val="1900"/>
              <a:buChar char="•"/>
            </a:pPr>
            <a:r>
              <a:rPr lang="en-US" sz="2100"/>
              <a:t>Traffic congestion occurs everyday in large cities such as Los Angeles, especially during on-off work hours, weekends, or holidays</a:t>
            </a:r>
            <a:endParaRPr sz="2100"/>
          </a:p>
          <a:p>
            <a:pPr indent="0" lvl="0" marL="457200" rtl="0" algn="l">
              <a:spcBef>
                <a:spcPts val="1000"/>
              </a:spcBef>
              <a:spcAft>
                <a:spcPts val="0"/>
              </a:spcAft>
              <a:buNone/>
            </a:pPr>
            <a:r>
              <a:t/>
            </a:r>
            <a:endParaRPr sz="2100"/>
          </a:p>
          <a:p>
            <a:pPr indent="-361950" lvl="0" marL="457200" rtl="0" algn="l">
              <a:spcBef>
                <a:spcPts val="1000"/>
              </a:spcBef>
              <a:spcAft>
                <a:spcPts val="0"/>
              </a:spcAft>
              <a:buSzPts val="2100"/>
              <a:buChar char="•"/>
            </a:pPr>
            <a:r>
              <a:rPr lang="en-US" sz="2100"/>
              <a:t>Consequences of traffic congestion are wasted fuel and pollution</a:t>
            </a:r>
            <a:endParaRPr sz="2100"/>
          </a:p>
          <a:p>
            <a:pPr indent="0" lvl="0" marL="457200" rtl="0" algn="l">
              <a:spcBef>
                <a:spcPts val="1000"/>
              </a:spcBef>
              <a:spcAft>
                <a:spcPts val="0"/>
              </a:spcAft>
              <a:buNone/>
            </a:pPr>
            <a:r>
              <a:t/>
            </a:r>
            <a:endParaRPr sz="2100"/>
          </a:p>
          <a:p>
            <a:pPr indent="-361950" lvl="0" marL="457200" rtl="0" algn="l">
              <a:spcBef>
                <a:spcPts val="1000"/>
              </a:spcBef>
              <a:spcAft>
                <a:spcPts val="0"/>
              </a:spcAft>
              <a:buSzPts val="2100"/>
              <a:buChar char="•"/>
            </a:pPr>
            <a:r>
              <a:rPr lang="en-US" sz="2100"/>
              <a:t>Intelligent and autonomous transportation systems, better transportation management and efficient traffic control all address these problems</a:t>
            </a:r>
            <a:endParaRPr sz="2100"/>
          </a:p>
          <a:p>
            <a:pPr indent="0" lvl="0" marL="457200" rtl="0" algn="l">
              <a:spcBef>
                <a:spcPts val="1000"/>
              </a:spcBef>
              <a:spcAft>
                <a:spcPts val="0"/>
              </a:spcAft>
              <a:buNone/>
            </a:pPr>
            <a:r>
              <a:t/>
            </a:r>
            <a:endParaRPr sz="2100"/>
          </a:p>
          <a:p>
            <a:pPr indent="-361950" lvl="0" marL="457200" rtl="0" algn="l">
              <a:spcBef>
                <a:spcPts val="1000"/>
              </a:spcBef>
              <a:spcAft>
                <a:spcPts val="0"/>
              </a:spcAft>
              <a:buSzPts val="2100"/>
              <a:buChar char="•"/>
            </a:pPr>
            <a:r>
              <a:rPr lang="en-US" sz="2100"/>
              <a:t>Implementation of such systems however, rely on the ability to forecast traffic</a:t>
            </a:r>
            <a:endParaRPr sz="2100"/>
          </a:p>
          <a:p>
            <a:pPr indent="0" lvl="0" marL="457200" rtl="0" algn="l">
              <a:spcBef>
                <a:spcPts val="1000"/>
              </a:spcBef>
              <a:spcAft>
                <a:spcPts val="0"/>
              </a:spcAft>
              <a:buNone/>
            </a:pPr>
            <a:r>
              <a:t/>
            </a:r>
            <a:endParaRPr sz="2100"/>
          </a:p>
          <a:p>
            <a:pPr indent="0" lvl="0" marL="457200" rtl="0" algn="l">
              <a:spcBef>
                <a:spcPts val="1000"/>
              </a:spcBef>
              <a:spcAft>
                <a:spcPts val="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800"/>
              <a:t>Temporal Graph Neural Networks</a:t>
            </a:r>
            <a:r>
              <a:rPr lang="en-US" sz="3800"/>
              <a:t> </a:t>
            </a:r>
            <a:endParaRPr sz="3800"/>
          </a:p>
        </p:txBody>
      </p:sp>
      <p:sp>
        <p:nvSpPr>
          <p:cNvPr id="104" name="Google Shape;104;p16"/>
          <p:cNvSpPr txBox="1"/>
          <p:nvPr>
            <p:ph idx="1" type="body"/>
          </p:nvPr>
        </p:nvSpPr>
        <p:spPr>
          <a:xfrm>
            <a:off x="838200" y="2172037"/>
            <a:ext cx="10515600" cy="43512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2400"/>
              <a:t>Traffic forecasting can be accomplished with machine learning applications through Temporal Graph Neural Networks (TGNN)</a:t>
            </a:r>
            <a:endParaRPr sz="2400"/>
          </a:p>
          <a:p>
            <a:pPr indent="0" lvl="0" marL="457200" rtl="0" algn="l">
              <a:spcBef>
                <a:spcPts val="1000"/>
              </a:spcBef>
              <a:spcAft>
                <a:spcPts val="0"/>
              </a:spcAft>
              <a:buNone/>
            </a:pPr>
            <a:r>
              <a:t/>
            </a:r>
            <a:endParaRPr sz="2400"/>
          </a:p>
          <a:p>
            <a:pPr indent="-317500" lvl="0" marL="457200" marR="0" rtl="0" algn="l">
              <a:lnSpc>
                <a:spcPct val="90000"/>
              </a:lnSpc>
              <a:spcBef>
                <a:spcPts val="1000"/>
              </a:spcBef>
              <a:spcAft>
                <a:spcPts val="0"/>
              </a:spcAft>
              <a:buSzPts val="1400"/>
              <a:buChar char="•"/>
            </a:pPr>
            <a:r>
              <a:rPr lang="en-US" sz="2400"/>
              <a:t>TGNNs</a:t>
            </a:r>
            <a:r>
              <a:rPr lang="en-US" sz="2400"/>
              <a:t> can handle both spatial information of graphs as well as accounts for how node features change over time.</a:t>
            </a:r>
            <a:endParaRPr sz="2400"/>
          </a:p>
          <a:p>
            <a:pPr indent="0" lvl="0" marL="457200" rtl="0" algn="l">
              <a:spcBef>
                <a:spcPts val="1000"/>
              </a:spcBef>
              <a:spcAft>
                <a:spcPts val="0"/>
              </a:spcAft>
              <a:buNone/>
            </a:pPr>
            <a:r>
              <a:t/>
            </a:r>
            <a:endParaRPr sz="2400"/>
          </a:p>
          <a:p>
            <a:pPr indent="-317500" lvl="0" marL="457200" rtl="0" algn="l">
              <a:spcBef>
                <a:spcPts val="1000"/>
              </a:spcBef>
              <a:spcAft>
                <a:spcPts val="0"/>
              </a:spcAft>
              <a:buSzPts val="1400"/>
              <a:buChar char="•"/>
            </a:pPr>
            <a:r>
              <a:rPr lang="en-US" sz="2400"/>
              <a:t>TGNNs evolve very naturally in many areas such as social networks, </a:t>
            </a:r>
            <a:r>
              <a:rPr lang="en-US" sz="2400"/>
              <a:t>pandemics, </a:t>
            </a:r>
            <a:r>
              <a:rPr lang="en-US" sz="2400"/>
              <a:t>or traffic systems.</a:t>
            </a:r>
            <a:endParaRPr sz="2400"/>
          </a:p>
          <a:p>
            <a:pPr indent="0" lvl="0" marL="0" rtl="0" algn="l">
              <a:spcBef>
                <a:spcPts val="100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838200" y="9096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Problem</a:t>
            </a:r>
            <a:endParaRPr/>
          </a:p>
        </p:txBody>
      </p:sp>
      <p:sp>
        <p:nvSpPr>
          <p:cNvPr id="110" name="Google Shape;110;p17"/>
          <p:cNvSpPr txBox="1"/>
          <p:nvPr>
            <p:ph idx="1" type="body"/>
          </p:nvPr>
        </p:nvSpPr>
        <p:spPr>
          <a:xfrm>
            <a:off x="838200" y="2172037"/>
            <a:ext cx="10515600" cy="4351200"/>
          </a:xfrm>
          <a:prstGeom prst="rect">
            <a:avLst/>
          </a:prstGeom>
        </p:spPr>
        <p:txBody>
          <a:bodyPr anchorCtr="0" anchor="t" bIns="45700" lIns="91425" spcFirstLastPara="1" rIns="91425" wrap="square" tIns="45700">
            <a:normAutofit lnSpcReduction="10000"/>
          </a:bodyPr>
          <a:lstStyle/>
          <a:p>
            <a:pPr indent="-317500" lvl="0" marL="457200" rtl="0" algn="l">
              <a:spcBef>
                <a:spcPts val="1000"/>
              </a:spcBef>
              <a:spcAft>
                <a:spcPts val="0"/>
              </a:spcAft>
              <a:buSzPts val="1400"/>
              <a:buChar char="•"/>
            </a:pPr>
            <a:r>
              <a:rPr lang="en-US" sz="2400"/>
              <a:t>There exist many TGNN models that can be used in the application of traffic forecasting</a:t>
            </a:r>
            <a:endParaRPr sz="2400"/>
          </a:p>
          <a:p>
            <a:pPr indent="0" lvl="0" marL="457200" rtl="0" algn="l">
              <a:spcBef>
                <a:spcPts val="1000"/>
              </a:spcBef>
              <a:spcAft>
                <a:spcPts val="0"/>
              </a:spcAft>
              <a:buNone/>
            </a:pPr>
            <a:r>
              <a:t/>
            </a:r>
            <a:endParaRPr sz="2400"/>
          </a:p>
          <a:p>
            <a:pPr indent="-317500" lvl="0" marL="457200" marR="0" rtl="0" algn="l">
              <a:lnSpc>
                <a:spcPct val="90000"/>
              </a:lnSpc>
              <a:spcBef>
                <a:spcPts val="1000"/>
              </a:spcBef>
              <a:spcAft>
                <a:spcPts val="0"/>
              </a:spcAft>
              <a:buSzPts val="1400"/>
              <a:buChar char="•"/>
            </a:pPr>
            <a:r>
              <a:rPr lang="en-US" sz="2400"/>
              <a:t>Each model differs widely on how they </a:t>
            </a:r>
            <a:r>
              <a:rPr lang="en-US" sz="2400"/>
              <a:t>would </a:t>
            </a:r>
            <a:r>
              <a:rPr lang="en-US" sz="2400"/>
              <a:t>handle the spatial and temporal aspects of a traffic network</a:t>
            </a:r>
            <a:endParaRPr sz="2400"/>
          </a:p>
          <a:p>
            <a:pPr indent="0" lvl="0" marL="457200" marR="0" rtl="0" algn="l">
              <a:lnSpc>
                <a:spcPct val="90000"/>
              </a:lnSpc>
              <a:spcBef>
                <a:spcPts val="1000"/>
              </a:spcBef>
              <a:spcAft>
                <a:spcPts val="0"/>
              </a:spcAft>
              <a:buNone/>
            </a:pPr>
            <a:r>
              <a:t/>
            </a:r>
            <a:endParaRPr sz="2400"/>
          </a:p>
          <a:p>
            <a:pPr indent="-317500" lvl="0" marL="457200" marR="0" rtl="0" algn="l">
              <a:lnSpc>
                <a:spcPct val="90000"/>
              </a:lnSpc>
              <a:spcBef>
                <a:spcPts val="1000"/>
              </a:spcBef>
              <a:spcAft>
                <a:spcPts val="0"/>
              </a:spcAft>
              <a:buSzPts val="1400"/>
              <a:buChar char="•"/>
            </a:pPr>
            <a:r>
              <a:rPr lang="en-US" sz="2400"/>
              <a:t>We set out to compare some of the more prominent models to find out which offers the most </a:t>
            </a:r>
            <a:r>
              <a:rPr lang="en-US" sz="2400"/>
              <a:t>consistent traffic speed</a:t>
            </a:r>
            <a:r>
              <a:rPr lang="en-US" sz="2400"/>
              <a:t> predictions in large cities like LA.</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838200" y="909625"/>
            <a:ext cx="10515600" cy="1003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Previous Works</a:t>
            </a:r>
            <a:endParaRPr/>
          </a:p>
        </p:txBody>
      </p:sp>
      <p:sp>
        <p:nvSpPr>
          <p:cNvPr id="116" name="Google Shape;116;p18"/>
          <p:cNvSpPr txBox="1"/>
          <p:nvPr>
            <p:ph idx="1" type="body"/>
          </p:nvPr>
        </p:nvSpPr>
        <p:spPr>
          <a:xfrm>
            <a:off x="838200" y="2079012"/>
            <a:ext cx="10515600" cy="43512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Char char="•"/>
            </a:pPr>
            <a:r>
              <a:rPr lang="en-US" sz="2400"/>
              <a:t>A </a:t>
            </a:r>
            <a:r>
              <a:rPr lang="en-US" sz="2400"/>
              <a:t>comparison</a:t>
            </a:r>
            <a:r>
              <a:rPr lang="en-US" sz="2400"/>
              <a:t> of prominent recurrent TGNN models has been made in other forecasting context</a:t>
            </a:r>
            <a:endParaRPr sz="2400"/>
          </a:p>
          <a:p>
            <a:pPr indent="0" lvl="0" marL="0" rtl="0" algn="l">
              <a:spcBef>
                <a:spcPts val="1000"/>
              </a:spcBef>
              <a:spcAft>
                <a:spcPts val="0"/>
              </a:spcAft>
              <a:buNone/>
            </a:pPr>
            <a:r>
              <a:t/>
            </a:r>
            <a:endParaRPr/>
          </a:p>
        </p:txBody>
      </p:sp>
      <p:pic>
        <p:nvPicPr>
          <p:cNvPr id="117" name="Google Shape;117;p18"/>
          <p:cNvPicPr preferRelativeResize="0"/>
          <p:nvPr/>
        </p:nvPicPr>
        <p:blipFill>
          <a:blip r:embed="rId3">
            <a:alphaModFix/>
          </a:blip>
          <a:stretch>
            <a:fillRect/>
          </a:stretch>
        </p:blipFill>
        <p:spPr>
          <a:xfrm>
            <a:off x="1729500" y="3000425"/>
            <a:ext cx="8733001" cy="2913375"/>
          </a:xfrm>
          <a:prstGeom prst="rect">
            <a:avLst/>
          </a:prstGeom>
          <a:noFill/>
          <a:ln>
            <a:noFill/>
          </a:ln>
        </p:spPr>
      </p:pic>
      <p:sp>
        <p:nvSpPr>
          <p:cNvPr id="118" name="Google Shape;118;p18"/>
          <p:cNvSpPr/>
          <p:nvPr/>
        </p:nvSpPr>
        <p:spPr>
          <a:xfrm>
            <a:off x="1938125" y="3462125"/>
            <a:ext cx="844800" cy="2070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938125" y="4533900"/>
            <a:ext cx="894600" cy="2070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938125" y="4740900"/>
            <a:ext cx="894600" cy="2070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938125" y="4101525"/>
            <a:ext cx="944100" cy="2070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62750" y="974037"/>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Traffic Forecasting TGNN Models</a:t>
            </a:r>
            <a:endParaRPr/>
          </a:p>
        </p:txBody>
      </p:sp>
      <p:sp>
        <p:nvSpPr>
          <p:cNvPr id="127" name="Google Shape;127;p19"/>
          <p:cNvSpPr txBox="1"/>
          <p:nvPr>
            <p:ph idx="1" type="body"/>
          </p:nvPr>
        </p:nvSpPr>
        <p:spPr>
          <a:xfrm>
            <a:off x="848450" y="3128625"/>
            <a:ext cx="7496100" cy="33267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1. Diffusion Convolutional Recurrent Neural Network (DCRNN)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2. Evolve Graph Convolutional Network (EGCN)</a:t>
            </a:r>
            <a:endParaRPr sz="1800"/>
          </a:p>
          <a:p>
            <a:pPr indent="-342900" lvl="0" marL="914400" rtl="0" algn="l">
              <a:spcBef>
                <a:spcPts val="1000"/>
              </a:spcBef>
              <a:spcAft>
                <a:spcPts val="0"/>
              </a:spcAft>
              <a:buSzPts val="1800"/>
              <a:buAutoNum type="alphaLcParenR"/>
            </a:pPr>
            <a:r>
              <a:rPr lang="en-US" sz="1800"/>
              <a:t>EGCN-H</a:t>
            </a:r>
            <a:endParaRPr sz="1800"/>
          </a:p>
          <a:p>
            <a:pPr indent="-342900" lvl="0" marL="914400" rtl="0" algn="l">
              <a:spcBef>
                <a:spcPts val="0"/>
              </a:spcBef>
              <a:spcAft>
                <a:spcPts val="0"/>
              </a:spcAft>
              <a:buSzPts val="1800"/>
              <a:buAutoNum type="alphaLcParenR"/>
            </a:pPr>
            <a:r>
              <a:rPr lang="en-US" sz="1800"/>
              <a:t>EGCN-O</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3. </a:t>
            </a:r>
            <a:r>
              <a:rPr lang="en-US" sz="1800"/>
              <a:t>Graph Convolutional Long Short Term Memory (GCLSTM)</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p:txBody>
      </p:sp>
      <p:pic>
        <p:nvPicPr>
          <p:cNvPr id="128" name="Google Shape;128;p19"/>
          <p:cNvPicPr preferRelativeResize="0"/>
          <p:nvPr/>
        </p:nvPicPr>
        <p:blipFill>
          <a:blip r:embed="rId3">
            <a:alphaModFix/>
          </a:blip>
          <a:stretch>
            <a:fillRect/>
          </a:stretch>
        </p:blipFill>
        <p:spPr>
          <a:xfrm>
            <a:off x="8344550" y="3916525"/>
            <a:ext cx="3190200" cy="1166775"/>
          </a:xfrm>
          <a:prstGeom prst="rect">
            <a:avLst/>
          </a:prstGeom>
          <a:noFill/>
          <a:ln>
            <a:noFill/>
          </a:ln>
        </p:spPr>
      </p:pic>
      <p:sp>
        <p:nvSpPr>
          <p:cNvPr id="129" name="Google Shape;129;p19"/>
          <p:cNvSpPr txBox="1"/>
          <p:nvPr/>
        </p:nvSpPr>
        <p:spPr>
          <a:xfrm>
            <a:off x="799575" y="2029725"/>
            <a:ext cx="10478700" cy="1098900"/>
          </a:xfrm>
          <a:prstGeom prst="rect">
            <a:avLst/>
          </a:prstGeom>
          <a:noFill/>
          <a:ln>
            <a:noFill/>
          </a:ln>
        </p:spPr>
        <p:txBody>
          <a:bodyPr anchorCtr="0" anchor="ctr" bIns="91425" lIns="91425" spcFirstLastPara="1" rIns="91425" wrap="square" tIns="91425">
            <a:spAutoFit/>
          </a:bodyPr>
          <a:lstStyle/>
          <a:p>
            <a:pPr indent="0" lvl="0" marL="0" rtl="0" algn="l">
              <a:lnSpc>
                <a:spcPct val="90000"/>
              </a:lnSpc>
              <a:spcBef>
                <a:spcPts val="1000"/>
              </a:spcBef>
              <a:spcAft>
                <a:spcPts val="0"/>
              </a:spcAft>
              <a:buNone/>
            </a:pPr>
            <a:r>
              <a:rPr lang="en-US" sz="2200">
                <a:solidFill>
                  <a:schemeClr val="dk1"/>
                </a:solidFill>
                <a:latin typeface="Montserrat Medium"/>
                <a:ea typeface="Montserrat Medium"/>
                <a:cs typeface="Montserrat Medium"/>
                <a:sym typeface="Montserrat Medium"/>
              </a:rPr>
              <a:t>We chose the models that were most consistent in predictions across other forecasting context, while also providing a spectrum of different spatial and temporal layers utilized.</a:t>
            </a:r>
            <a:endParaRPr sz="2200">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838200" y="907025"/>
            <a:ext cx="10515600" cy="1318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DCRNN Model </a:t>
            </a:r>
            <a:endParaRPr/>
          </a:p>
        </p:txBody>
      </p:sp>
      <p:sp>
        <p:nvSpPr>
          <p:cNvPr id="135" name="Google Shape;135;p20"/>
          <p:cNvSpPr txBox="1"/>
          <p:nvPr>
            <p:ph idx="1" type="body"/>
          </p:nvPr>
        </p:nvSpPr>
        <p:spPr>
          <a:xfrm>
            <a:off x="879150" y="1949487"/>
            <a:ext cx="10515600" cy="4351200"/>
          </a:xfrm>
          <a:prstGeom prst="rect">
            <a:avLst/>
          </a:prstGeom>
        </p:spPr>
        <p:txBody>
          <a:bodyPr anchorCtr="0" anchor="t" bIns="45700" lIns="91425" spcFirstLastPara="1" rIns="91425" wrap="square" tIns="45700">
            <a:normAutofit/>
          </a:bodyPr>
          <a:lstStyle/>
          <a:p>
            <a:pPr indent="-368300" lvl="0" marL="457200" rtl="0" algn="l">
              <a:lnSpc>
                <a:spcPct val="100000"/>
              </a:lnSpc>
              <a:spcBef>
                <a:spcPts val="1000"/>
              </a:spcBef>
              <a:spcAft>
                <a:spcPts val="0"/>
              </a:spcAft>
              <a:buSzPts val="2200"/>
              <a:buChar char="•"/>
            </a:pPr>
            <a:r>
              <a:rPr lang="en-US" sz="2200"/>
              <a:t>To capture spatial dependencies, it utilizes bidirectional random walks on graphs and diffusion convolution to build a Diffusion Convolutional Layer </a:t>
            </a:r>
            <a:endParaRPr sz="2200"/>
          </a:p>
          <a:p>
            <a:pPr indent="-368300" lvl="0" marL="457200" rtl="0" algn="l">
              <a:lnSpc>
                <a:spcPct val="100000"/>
              </a:lnSpc>
              <a:spcBef>
                <a:spcPts val="0"/>
              </a:spcBef>
              <a:spcAft>
                <a:spcPts val="0"/>
              </a:spcAft>
              <a:buSzPts val="2200"/>
              <a:buChar char="•"/>
            </a:pPr>
            <a:r>
              <a:rPr lang="en-US" sz="2200"/>
              <a:t>To capture </a:t>
            </a:r>
            <a:r>
              <a:rPr lang="en-US" sz="2200"/>
              <a:t>temporal</a:t>
            </a:r>
            <a:r>
              <a:rPr lang="en-US" sz="2200"/>
              <a:t> dependencies, it uses an encoder-decoder with scheduled sampling</a:t>
            </a:r>
            <a:endParaRPr sz="22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100"/>
          </a:p>
        </p:txBody>
      </p:sp>
      <p:sp>
        <p:nvSpPr>
          <p:cNvPr id="136" name="Google Shape;136;p20"/>
          <p:cNvSpPr txBox="1"/>
          <p:nvPr/>
        </p:nvSpPr>
        <p:spPr>
          <a:xfrm>
            <a:off x="7371550" y="4290125"/>
            <a:ext cx="386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Montserrat"/>
                <a:ea typeface="Montserrat"/>
                <a:cs typeface="Montserrat"/>
                <a:sym typeface="Montserrat"/>
              </a:rPr>
              <a:t>Historical traffic data is fed into an encoder whose final states are used to initialize the decoder. Then, the decoder makes the predictions based on the previous ground truth or the model output.</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137" name="Google Shape;137;p20"/>
          <p:cNvPicPr preferRelativeResize="0"/>
          <p:nvPr/>
        </p:nvPicPr>
        <p:blipFill>
          <a:blip r:embed="rId3">
            <a:alphaModFix/>
          </a:blip>
          <a:stretch>
            <a:fillRect/>
          </a:stretch>
        </p:blipFill>
        <p:spPr>
          <a:xfrm>
            <a:off x="838200" y="3741400"/>
            <a:ext cx="6198340" cy="265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838200" y="909626"/>
            <a:ext cx="10515600" cy="1256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EGCN Models</a:t>
            </a:r>
            <a:endParaRPr/>
          </a:p>
        </p:txBody>
      </p:sp>
      <p:pic>
        <p:nvPicPr>
          <p:cNvPr id="143" name="Google Shape;143;p21"/>
          <p:cNvPicPr preferRelativeResize="0"/>
          <p:nvPr/>
        </p:nvPicPr>
        <p:blipFill>
          <a:blip r:embed="rId3">
            <a:alphaModFix/>
          </a:blip>
          <a:stretch>
            <a:fillRect/>
          </a:stretch>
        </p:blipFill>
        <p:spPr>
          <a:xfrm>
            <a:off x="3280625" y="3840150"/>
            <a:ext cx="5825850" cy="2634725"/>
          </a:xfrm>
          <a:prstGeom prst="rect">
            <a:avLst/>
          </a:prstGeom>
          <a:noFill/>
          <a:ln>
            <a:noFill/>
          </a:ln>
        </p:spPr>
      </p:pic>
      <p:sp>
        <p:nvSpPr>
          <p:cNvPr id="144" name="Google Shape;144;p21"/>
          <p:cNvSpPr txBox="1"/>
          <p:nvPr>
            <p:ph idx="1" type="body"/>
          </p:nvPr>
        </p:nvSpPr>
        <p:spPr>
          <a:xfrm>
            <a:off x="935750" y="2084375"/>
            <a:ext cx="10515600" cy="1656300"/>
          </a:xfrm>
          <a:prstGeom prst="rect">
            <a:avLst/>
          </a:prstGeom>
        </p:spPr>
        <p:txBody>
          <a:bodyPr anchorCtr="0" anchor="t" bIns="45700" lIns="91425" spcFirstLastPara="1" rIns="91425" wrap="square" tIns="45700">
            <a:normAutofit lnSpcReduction="10000"/>
          </a:bodyPr>
          <a:lstStyle/>
          <a:p>
            <a:pPr indent="-368300" lvl="0" marL="457200" rtl="0" algn="l">
              <a:spcBef>
                <a:spcPts val="1000"/>
              </a:spcBef>
              <a:spcAft>
                <a:spcPts val="0"/>
              </a:spcAft>
              <a:buSzPts val="2200"/>
              <a:buChar char="•"/>
            </a:pPr>
            <a:r>
              <a:rPr lang="en-US" sz="2200"/>
              <a:t>Utilizes a Graph Convolutional Network (GCN) for spatial dependencies and a two different recurrent architectures for temporal dependencies</a:t>
            </a:r>
            <a:endParaRPr sz="2200"/>
          </a:p>
          <a:p>
            <a:pPr indent="-368300" lvl="0" marL="457200" rtl="0" algn="l">
              <a:spcBef>
                <a:spcPts val="1000"/>
              </a:spcBef>
              <a:spcAft>
                <a:spcPts val="1000"/>
              </a:spcAft>
              <a:buSzPts val="2200"/>
              <a:buChar char="•"/>
            </a:pPr>
            <a:r>
              <a:rPr lang="en-US" sz="2200"/>
              <a:t>Adapts the GCN along temporal dimensions without resorting to node embeddings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386D"/>
      </a:dk1>
      <a:lt1>
        <a:srgbClr val="F5A90F"/>
      </a:lt1>
      <a:dk2>
        <a:srgbClr val="203043"/>
      </a:dk2>
      <a:lt2>
        <a:srgbClr val="FFFFFF"/>
      </a:lt2>
      <a:accent1>
        <a:srgbClr val="203043"/>
      </a:accent1>
      <a:accent2>
        <a:srgbClr val="284760"/>
      </a:accent2>
      <a:accent3>
        <a:srgbClr val="1E6983"/>
      </a:accent3>
      <a:accent4>
        <a:srgbClr val="518188"/>
      </a:accent4>
      <a:accent5>
        <a:srgbClr val="70A095"/>
      </a:accent5>
      <a:accent6>
        <a:srgbClr val="9EC799"/>
      </a:accent6>
      <a:hlink>
        <a:srgbClr val="00386D"/>
      </a:hlink>
      <a:folHlink>
        <a:srgbClr val="F5A90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